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4" r:id="rId4"/>
    <p:sldId id="268" r:id="rId5"/>
    <p:sldId id="269" r:id="rId6"/>
    <p:sldId id="262" r:id="rId7"/>
    <p:sldId id="258" r:id="rId8"/>
    <p:sldId id="259" r:id="rId9"/>
    <p:sldId id="270" r:id="rId10"/>
    <p:sldId id="261" r:id="rId11"/>
    <p:sldId id="260" r:id="rId12"/>
    <p:sldId id="263" r:id="rId13"/>
    <p:sldId id="266" r:id="rId14"/>
    <p:sldId id="265" r:id="rId15"/>
    <p:sldId id="264" r:id="rId16"/>
    <p:sldId id="267" r:id="rId17"/>
    <p:sldId id="271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1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93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5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7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1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26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55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3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65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6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2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06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4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2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7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65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A346BD2-6B86-40FD-992C-5EBAD04B796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75874-8760-4234-B586-BB4A189AB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4940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6.m4a"/><Relationship Id="rId7" Type="http://schemas.openxmlformats.org/officeDocument/2006/relationships/image" Target="../media/image14.jpg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7.m4a"/><Relationship Id="rId7" Type="http://schemas.openxmlformats.org/officeDocument/2006/relationships/image" Target="../media/image17.png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7" Type="http://schemas.openxmlformats.org/officeDocument/2006/relationships/image" Target="../media/image7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7.png"/><Relationship Id="rId2" Type="http://schemas.microsoft.com/office/2007/relationships/media" Target="../media/media9.m4a"/><Relationship Id="rId1" Type="http://schemas.openxmlformats.org/officeDocument/2006/relationships/tags" Target="../tags/tag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7.png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7.png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25.jpg"/><Relationship Id="rId5" Type="http://schemas.openxmlformats.org/officeDocument/2006/relationships/image" Target="../media/image24.gif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26.jp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3.m4a"/><Relationship Id="rId7" Type="http://schemas.openxmlformats.org/officeDocument/2006/relationships/image" Target="../media/image28.jpg"/><Relationship Id="rId2" Type="http://schemas.microsoft.com/office/2007/relationships/media" Target="../media/media13.m4a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29.jp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image" Target="../media/image30.jp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6.m4a"/><Relationship Id="rId7" Type="http://schemas.openxmlformats.org/officeDocument/2006/relationships/image" Target="../media/image33.jpg"/><Relationship Id="rId2" Type="http://schemas.microsoft.com/office/2007/relationships/media" Target="../media/media16.m4a"/><Relationship Id="rId1" Type="http://schemas.openxmlformats.org/officeDocument/2006/relationships/tags" Target="../tags/tag1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7.png"/><Relationship Id="rId2" Type="http://schemas.microsoft.com/office/2007/relationships/media" Target="../media/media17.m4a"/><Relationship Id="rId1" Type="http://schemas.openxmlformats.org/officeDocument/2006/relationships/tags" Target="../tags/tag1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reader.lecta.rosuchebnik.ru/demo/807663/data/images/036_1n.eps.jp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52D34A8-A2E4-4FFB-9692-3A6E3FB1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dirty="0">
                <a:solidFill>
                  <a:srgbClr val="FFFF00"/>
                </a:solidFill>
              </a:rPr>
              <a:t>Муниципальное дошкольное образовательное учреждение</a:t>
            </a:r>
            <a:br>
              <a:rPr lang="ru-RU" sz="1400" dirty="0">
                <a:solidFill>
                  <a:srgbClr val="FFFF00"/>
                </a:solidFill>
              </a:rPr>
            </a:br>
            <a:r>
              <a:rPr lang="ru-RU" sz="1400" dirty="0">
                <a:solidFill>
                  <a:srgbClr val="FFFF00"/>
                </a:solidFill>
              </a:rPr>
              <a:t>«Центр развития ребёнка №3 Краснооктябрьского района г. Волгограда»</a:t>
            </a:r>
          </a:p>
        </p:txBody>
      </p:sp>
      <p:sp>
        <p:nvSpPr>
          <p:cNvPr id="24" name="Объект 23">
            <a:extLst>
              <a:ext uri="{FF2B5EF4-FFF2-40B4-BE49-F238E27FC236}">
                <a16:creationId xmlns:a16="http://schemas.microsoft.com/office/drawing/2014/main" id="{F0B40019-59ED-4E80-A2C8-38B3A35DC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60367" y="5546361"/>
            <a:ext cx="4396339" cy="858921"/>
          </a:xfrm>
        </p:spPr>
        <p:txBody>
          <a:bodyPr/>
          <a:lstStyle/>
          <a:p>
            <a:pPr marL="0" indent="0" algn="ctr">
              <a:buNone/>
            </a:pPr>
            <a:r>
              <a:rPr lang="ru-RU" i="1" u="sng" dirty="0">
                <a:solidFill>
                  <a:srgbClr val="00B050"/>
                </a:solidFill>
              </a:rPr>
              <a:t>Воспитатель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B050"/>
                </a:solidFill>
              </a:rPr>
              <a:t>Зелик</a:t>
            </a:r>
            <a:r>
              <a:rPr lang="ru-RU" dirty="0">
                <a:solidFill>
                  <a:srgbClr val="00B050"/>
                </a:solidFill>
              </a:rPr>
              <a:t> Ольга Евгеньевна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F6B59D04-FF2E-486C-8165-650070C0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826" y="967410"/>
            <a:ext cx="10164417" cy="107125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reflection blurRad="342900" stA="45000" endPos="52000" dist="50800" dir="5400000" sy="-100000" algn="bl" rotWithShape="0"/>
                </a:effectLst>
              </a:rPr>
              <a:t>Правила дорожного движения для детей 4-7 лет</a:t>
            </a:r>
          </a:p>
          <a:p>
            <a:pPr algn="ctr"/>
            <a:r>
              <a:rPr lang="ru-RU" sz="3200" dirty="0">
                <a:solidFill>
                  <a:srgbClr val="FFFF00"/>
                </a:solidFill>
                <a:effectLst>
                  <a:reflection blurRad="342900" stA="45000" endPos="52000" dist="50800" dir="5400000" sy="-100000" algn="bl" rotWithShape="0"/>
                </a:effectLst>
              </a:rPr>
              <a:t>«Я – ПЕШЕХОД»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212E9DCA-ADDC-43EA-BECB-8F3F8F057C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038662"/>
            <a:ext cx="6955435" cy="4630390"/>
          </a:xfrm>
        </p:spPr>
      </p:pic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E82D259E-9E98-46C1-B051-504A28F5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6289" y="52415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9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344D0-CEAC-41F8-9843-E78623C3C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873131"/>
          </a:xfrm>
        </p:spPr>
        <p:txBody>
          <a:bodyPr/>
          <a:lstStyle/>
          <a:p>
            <a:r>
              <a:rPr lang="ru-RU" sz="3200" u="sng" dirty="0">
                <a:solidFill>
                  <a:srgbClr val="FFFF00"/>
                </a:solidFill>
              </a:rPr>
              <a:t>Цель: </a:t>
            </a:r>
            <a:br>
              <a:rPr lang="ru-RU" sz="16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формирование навыков безопасного поведения детей на дорогах.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3200" u="sng" dirty="0">
                <a:solidFill>
                  <a:srgbClr val="FFFF00"/>
                </a:solidFill>
              </a:rPr>
              <a:t>Задачи: </a:t>
            </a:r>
            <a:br>
              <a:rPr lang="ru-RU" sz="16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- сформировать знания о правилах перехода улицы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- развивать умение ориентироваться в пространстве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- научить правильно передвигаться по городу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>- развивать способность практически применять полученные знания в дорожно-транспортной среде</a:t>
            </a:r>
            <a:br>
              <a:rPr lang="ru-RU" sz="2400" dirty="0">
                <a:solidFill>
                  <a:srgbClr val="FFFF00"/>
                </a:solidFill>
              </a:rPr>
            </a:br>
            <a:br>
              <a:rPr lang="ru-RU" sz="1600" dirty="0">
                <a:solidFill>
                  <a:srgbClr val="FFFF00"/>
                </a:solidFill>
              </a:rPr>
            </a:br>
            <a:br>
              <a:rPr lang="ru-RU" sz="1600" dirty="0">
                <a:solidFill>
                  <a:srgbClr val="FFFF00"/>
                </a:solidFill>
              </a:rPr>
            </a:br>
            <a:endParaRPr lang="ru-RU" sz="1600" dirty="0">
              <a:solidFill>
                <a:srgbClr val="FFFF00"/>
              </a:solidFill>
            </a:endParaRPr>
          </a:p>
        </p:txBody>
      </p:sp>
      <p:pic>
        <p:nvPicPr>
          <p:cNvPr id="3" name="ольга">
            <a:hlinkClick r:id="" action="ppaction://media"/>
            <a:extLst>
              <a:ext uri="{FF2B5EF4-FFF2-40B4-BE49-F238E27FC236}">
                <a16:creationId xmlns:a16="http://schemas.microsoft.com/office/drawing/2014/main" id="{C8A27AD3-3951-42A0-ABF9-E568CCE8E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6111" y="57956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0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2A04A-BE8E-43B3-A361-577918B80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22" y="265042"/>
            <a:ext cx="9267687" cy="6384235"/>
          </a:xfrm>
          <a:prstGeom prst="rect">
            <a:avLst/>
          </a:prstGeom>
        </p:spPr>
      </p:pic>
      <p:pic>
        <p:nvPicPr>
          <p:cNvPr id="2" name="ольга">
            <a:hlinkClick r:id="" action="ppaction://media"/>
            <a:extLst>
              <a:ext uri="{FF2B5EF4-FFF2-40B4-BE49-F238E27FC236}">
                <a16:creationId xmlns:a16="http://schemas.microsoft.com/office/drawing/2014/main" id="{CB9161C3-750B-4941-84E7-25868B32A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40278" y="58276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7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6768F8EB-1B36-4105-B7E2-FAC83C56348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848139" y="335607"/>
            <a:ext cx="11039062" cy="6186785"/>
          </a:xfrm>
          <a:prstGeom prst="rect">
            <a:avLst/>
          </a:prstGeom>
        </p:spPr>
      </p:pic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F4DE0DEE-60EB-4872-ADBA-26C888B130F8}"/>
              </a:ext>
            </a:extLst>
          </p:cNvPr>
          <p:cNvSpPr/>
          <p:nvPr/>
        </p:nvSpPr>
        <p:spPr>
          <a:xfrm>
            <a:off x="2279375" y="5035826"/>
            <a:ext cx="8348868" cy="484632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лево-вправо 11">
            <a:extLst>
              <a:ext uri="{FF2B5EF4-FFF2-40B4-BE49-F238E27FC236}">
                <a16:creationId xmlns:a16="http://schemas.microsoft.com/office/drawing/2014/main" id="{A8A5AE6A-1FFC-4EFD-B618-68A65242805F}"/>
              </a:ext>
            </a:extLst>
          </p:cNvPr>
          <p:cNvSpPr/>
          <p:nvPr/>
        </p:nvSpPr>
        <p:spPr>
          <a:xfrm>
            <a:off x="7454210" y="3067197"/>
            <a:ext cx="1584959" cy="484632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A07733-F3BA-49D2-B065-A67D01EE5ACA}"/>
              </a:ext>
            </a:extLst>
          </p:cNvPr>
          <p:cNvSpPr/>
          <p:nvPr/>
        </p:nvSpPr>
        <p:spPr>
          <a:xfrm>
            <a:off x="4744278" y="742122"/>
            <a:ext cx="3286539" cy="6569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УЛИЦА</a:t>
            </a:r>
          </a:p>
        </p:txBody>
      </p:sp>
      <p:pic>
        <p:nvPicPr>
          <p:cNvPr id="4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DA6C8204-9BA4-4D12-BAC1-D1533D6BC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8957" y="55204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7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1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1" presetClass="emph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6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6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6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6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BC68BC-80B3-4E5C-849B-ACF5B8A12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896" y="1954540"/>
            <a:ext cx="4273210" cy="38808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711F01-4C67-45B9-B39E-3A95C68A6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3" y="1953762"/>
            <a:ext cx="5911349" cy="3835764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0F6AADA-BCE0-447D-8D70-EAF345CD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737506" cy="1296569"/>
          </a:xfrm>
        </p:spPr>
        <p:txBody>
          <a:bodyPr/>
          <a:lstStyle/>
          <a:p>
            <a:r>
              <a:rPr lang="ru-RU" sz="3600" dirty="0"/>
              <a:t>                             </a:t>
            </a:r>
            <a:r>
              <a:rPr lang="ru-RU" sz="3600" dirty="0">
                <a:solidFill>
                  <a:srgbClr val="FFC000"/>
                </a:solidFill>
              </a:rPr>
              <a:t>ПЕРЕКРЁСТОК</a:t>
            </a:r>
            <a:br>
              <a:rPr lang="ru-RU" sz="3600" dirty="0"/>
            </a:br>
            <a:r>
              <a:rPr lang="ru-RU" sz="3600" dirty="0">
                <a:solidFill>
                  <a:srgbClr val="FFC000"/>
                </a:solidFill>
              </a:rPr>
              <a:t>       </a:t>
            </a:r>
            <a:r>
              <a:rPr lang="ru-RU" sz="2800" dirty="0">
                <a:solidFill>
                  <a:srgbClr val="FFC000"/>
                </a:solidFill>
              </a:rPr>
              <a:t>РЕГУЛИРУЕМЫЙ                                НЕРЕГУЛИРУЕМЫЙ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F54C2018-34DD-430B-A5A4-BF51C8B8A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1311" y="61004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1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6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8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00DCF-3C86-447E-A410-31F68647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БЕЗОПАСНОСТЬ НА ДОРОГЕ</a:t>
            </a:r>
            <a:br>
              <a:rPr lang="ru-RU" sz="2400" dirty="0"/>
            </a:br>
            <a:r>
              <a:rPr lang="ru-RU" sz="2400" dirty="0">
                <a:solidFill>
                  <a:srgbClr val="00B050"/>
                </a:solidFill>
              </a:rPr>
              <a:t>основные правила для пешеходов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329718CE-6BF5-4370-82F3-69A3CC5FC3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3" y="1152983"/>
            <a:ext cx="5062106" cy="3587706"/>
          </a:xfr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53CDDE0A-7BE6-4256-887A-2170A3A0E3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01" y="3437782"/>
            <a:ext cx="5341792" cy="4006343"/>
          </a:xfr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9DD8F6-3338-412A-BF09-899EE8D7F671}"/>
              </a:ext>
            </a:extLst>
          </p:cNvPr>
          <p:cNvSpPr/>
          <p:nvPr/>
        </p:nvSpPr>
        <p:spPr>
          <a:xfrm>
            <a:off x="4863548" y="3691531"/>
            <a:ext cx="1232452" cy="2405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014AB4-0940-4EAE-BE9F-75481CFDD3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698" y="1426781"/>
            <a:ext cx="4283480" cy="2897648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59E2EC8E-1835-4E62-846A-76D0A01F74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1311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5165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3070">
        <p14:prism isContent="1"/>
      </p:transition>
    </mc:Choice>
    <mc:Fallback>
      <p:transition spd="slow" advClick="0" advTm="23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38745-37E4-4353-BED0-6C1D996FF2D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228600">
              <a:srgbClr val="FF0000">
                <a:alpha val="40000"/>
              </a:srgbClr>
            </a:glow>
          </a:effectLst>
        </p:spPr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БЕЗОПАСНОСТЬ НА ДОРОГЕ</a:t>
            </a:r>
            <a:br>
              <a:rPr lang="ru-RU" sz="2000" u="sng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>основные правила для пешеходов</a:t>
            </a:r>
            <a:endParaRPr lang="ru-RU" sz="2000" u="sng" dirty="0">
              <a:solidFill>
                <a:srgbClr val="FF0000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D046CC1-8934-45DF-A150-551BE41B94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0" y="1853248"/>
            <a:ext cx="3509096" cy="453843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7766108-E156-4D1A-A22B-7EF29768E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543" y="1882986"/>
            <a:ext cx="3509095" cy="45384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91D76D-293D-427A-A32C-AB33CEF2A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5915" y="1853248"/>
            <a:ext cx="3469644" cy="4478640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EE7AD2D6-C7AE-47E5-BD85-BF8FAB1407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7170" y="40641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02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3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3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0A8ED-793C-407B-93FB-7C67B8099454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228600">
              <a:srgbClr val="FF0000">
                <a:alpha val="40000"/>
              </a:srgbClr>
            </a:glow>
          </a:effectLst>
        </p:spPr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БЕЗОПАСНОСТЬ НА ДОРОГЕ</a:t>
            </a:r>
            <a:br>
              <a:rPr lang="ru-RU" sz="2400" dirty="0"/>
            </a:br>
            <a:r>
              <a:rPr lang="ru-RU" sz="2400" dirty="0">
                <a:solidFill>
                  <a:srgbClr val="92D050"/>
                </a:solidFill>
              </a:rPr>
              <a:t>основные правила для пешеходов</a:t>
            </a:r>
          </a:p>
        </p:txBody>
      </p:sp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2130DED2-2C74-4806-AE45-5A0C278716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186613"/>
            <a:ext cx="5571737" cy="3134102"/>
          </a:xfrm>
        </p:spPr>
      </p:pic>
      <p:pic>
        <p:nvPicPr>
          <p:cNvPr id="21" name="Объект 20">
            <a:extLst>
              <a:ext uri="{FF2B5EF4-FFF2-40B4-BE49-F238E27FC236}">
                <a16:creationId xmlns:a16="http://schemas.microsoft.com/office/drawing/2014/main" id="{2E51734D-044E-4473-808B-483B5FA2E2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50" y="1512474"/>
            <a:ext cx="3935762" cy="5090253"/>
          </a:xfrm>
        </p:spPr>
      </p:pic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89F30095-FF36-440F-A973-F47409E99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9384.705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0646" y="565408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670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860">
        <p14:prism isContent="1"/>
      </p:transition>
    </mc:Choice>
    <mc:Fallback>
      <p:transition spd="slow" advClick="0" advTm="58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5C76252-C2ED-4510-B71C-CD40892D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БЕЗОПАСНОСТЬ НА ДОРОГЕ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00B050"/>
                </a:solidFill>
              </a:rPr>
              <a:t>основные правила для пешеходов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A3DF733-E00F-44B0-B158-14F9AF387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65" y="2146852"/>
            <a:ext cx="5760196" cy="384313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6A39F8-F1B3-45BB-A040-33612C0A0E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9" y="2146853"/>
            <a:ext cx="5124174" cy="3843130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83154065-E917-48D4-8FE5-3B21706DB7D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6111" y="56321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680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AB813-5C12-43F4-B007-46EA0DCBF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БЕЗОПАСНОСТЬ НА ДОРОГЕ</a:t>
            </a:r>
            <a:br>
              <a:rPr lang="ru-RU" sz="3600" dirty="0"/>
            </a:br>
            <a:r>
              <a:rPr lang="ru-RU" sz="2400" dirty="0">
                <a:solidFill>
                  <a:srgbClr val="00B050"/>
                </a:solidFill>
              </a:rPr>
              <a:t>основные правила для пешеходов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DC409EF-01B5-4798-AE2D-6A604D6423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38" y="1974820"/>
            <a:ext cx="5907281" cy="4430461"/>
          </a:xfr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F045B82-4CCE-4CC7-BE37-BBE0293FF40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044" y="1898854"/>
            <a:ext cx="4396339" cy="4506428"/>
          </a:xfrm>
        </p:spPr>
      </p:pic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73A5183C-598B-4610-AB82-97588A8503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0338" y="43615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19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99A2C-E641-4CC5-91F7-5234DC5A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6397"/>
          </a:xfrm>
        </p:spPr>
        <p:txBody>
          <a:bodyPr/>
          <a:lstStyle/>
          <a:p>
            <a:pPr algn="ctr"/>
            <a:r>
              <a:rPr lang="ru-RU" u="sng" dirty="0">
                <a:solidFill>
                  <a:srgbClr val="FFC000"/>
                </a:solidFill>
              </a:rPr>
              <a:t>НЕЛЬЗЯ!!!!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ED9446F-F34D-4BA3-A36D-1EA5E82420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993200"/>
            <a:ext cx="4834295" cy="3625721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C0FB9E3-855B-493E-ADBA-B65C0EC45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57" y="1993200"/>
            <a:ext cx="5886216" cy="3625721"/>
          </a:xfrm>
        </p:spPr>
      </p:pic>
      <p:sp>
        <p:nvSpPr>
          <p:cNvPr id="9" name="Знак умножения 8">
            <a:extLst>
              <a:ext uri="{FF2B5EF4-FFF2-40B4-BE49-F238E27FC236}">
                <a16:creationId xmlns:a16="http://schemas.microsoft.com/office/drawing/2014/main" id="{4250F0F8-6093-4C02-8E74-280EAF463F8E}"/>
              </a:ext>
            </a:extLst>
          </p:cNvPr>
          <p:cNvSpPr/>
          <p:nvPr/>
        </p:nvSpPr>
        <p:spPr>
          <a:xfrm>
            <a:off x="6758610" y="375081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E68254B-B302-4C76-B5B5-D98991B10D22}"/>
              </a:ext>
            </a:extLst>
          </p:cNvPr>
          <p:cNvSpPr/>
          <p:nvPr/>
        </p:nvSpPr>
        <p:spPr>
          <a:xfrm>
            <a:off x="3684104" y="2093843"/>
            <a:ext cx="1696279" cy="133515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pc="-150" dirty="0">
                <a:solidFill>
                  <a:srgbClr val="FF0000"/>
                </a:solidFill>
              </a:rPr>
              <a:t>ОПАСНО!</a:t>
            </a:r>
          </a:p>
        </p:txBody>
      </p:sp>
      <p:pic>
        <p:nvPicPr>
          <p:cNvPr id="4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B7E80286-F345-4D81-954F-ABEA029669E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6111" y="45271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33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430">
        <p14:prism isContent="1"/>
      </p:transition>
    </mc:Choice>
    <mc:Fallback xmlns="">
      <p:transition spd="slow" advClick="0" advTm="104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7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3ED563E-CE05-42D9-B844-F68ECD66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FFFF00"/>
                </a:solidFill>
              </a:rPr>
              <a:t>Правила для велосипедистов</a:t>
            </a: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25293F28-BAD1-45DA-B141-65CB7CAA5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37" y="1310515"/>
            <a:ext cx="4036246" cy="5220213"/>
          </a:xfrm>
        </p:spPr>
      </p:pic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9BE7D8E6-089F-46C6-9DB4-7C7659D56A8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1311" y="31473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289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110">
        <p14:prism isContent="1"/>
      </p:transition>
    </mc:Choice>
    <mc:Fallback xmlns="">
      <p:transition spd="slow" advClick="0" advTm="91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CB57F2-4FD3-4EA2-8790-825F326119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27" y="281430"/>
            <a:ext cx="8908217" cy="629514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8BDB832F-33BD-4C0E-AF6F-B0158BEBAFEC}"/>
              </a:ext>
            </a:extLst>
          </p:cNvPr>
          <p:cNvSpPr/>
          <p:nvPr/>
        </p:nvSpPr>
        <p:spPr>
          <a:xfrm>
            <a:off x="1498756" y="1179444"/>
            <a:ext cx="105891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C6A1218-D8F8-4126-9959-52655ED0F26E}"/>
              </a:ext>
            </a:extLst>
          </p:cNvPr>
          <p:cNvSpPr/>
          <p:nvPr/>
        </p:nvSpPr>
        <p:spPr>
          <a:xfrm>
            <a:off x="2676939" y="235888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587CAFC-500E-44EB-8B61-C1CD25C6B7E9}"/>
              </a:ext>
            </a:extLst>
          </p:cNvPr>
          <p:cNvSpPr/>
          <p:nvPr/>
        </p:nvSpPr>
        <p:spPr>
          <a:xfrm>
            <a:off x="2676939" y="380337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A7C2E8B-A88B-46FE-9C99-E7804777FCBC}"/>
              </a:ext>
            </a:extLst>
          </p:cNvPr>
          <p:cNvSpPr/>
          <p:nvPr/>
        </p:nvSpPr>
        <p:spPr>
          <a:xfrm>
            <a:off x="2676939" y="518997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25875136-471B-4B8E-B392-21BBDEE19A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88053" y="565202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18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8AECF0-5219-48CE-8FE4-3DCD12D41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81" y="341026"/>
            <a:ext cx="8735043" cy="6175948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FE14F26-83E0-4798-A180-8ECC62300231}"/>
              </a:ext>
            </a:extLst>
          </p:cNvPr>
          <p:cNvSpPr/>
          <p:nvPr/>
        </p:nvSpPr>
        <p:spPr>
          <a:xfrm>
            <a:off x="1484243" y="112665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5D88A1F-9C76-4DB9-AE65-6E19D3524495}"/>
              </a:ext>
            </a:extLst>
          </p:cNvPr>
          <p:cNvSpPr/>
          <p:nvPr/>
        </p:nvSpPr>
        <p:spPr>
          <a:xfrm>
            <a:off x="2588622" y="204105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DDCFE5B-F87C-409B-A774-55FA6AE78C4E}"/>
              </a:ext>
            </a:extLst>
          </p:cNvPr>
          <p:cNvSpPr/>
          <p:nvPr/>
        </p:nvSpPr>
        <p:spPr>
          <a:xfrm>
            <a:off x="2588622" y="336461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571E694-C0CF-447C-88CB-8E44689EAC04}"/>
              </a:ext>
            </a:extLst>
          </p:cNvPr>
          <p:cNvSpPr/>
          <p:nvPr/>
        </p:nvSpPr>
        <p:spPr>
          <a:xfrm>
            <a:off x="2403091" y="4483593"/>
            <a:ext cx="1360526" cy="1042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7B196A8-B1E3-4B5C-853B-F28CA8ABABB4}"/>
              </a:ext>
            </a:extLst>
          </p:cNvPr>
          <p:cNvSpPr/>
          <p:nvPr/>
        </p:nvSpPr>
        <p:spPr>
          <a:xfrm>
            <a:off x="1391478" y="5614278"/>
            <a:ext cx="1007165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6671FDC9-B88E-4C3E-A668-38F5A764CE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95722" y="561427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418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F8AC4A6-99A2-4850-AE16-32482F41C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713" y="1458528"/>
            <a:ext cx="7420131" cy="4946754"/>
          </a:xfr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5CE7867C-6AA9-497D-A6D8-12BBD0727A51}"/>
              </a:ext>
            </a:extLst>
          </p:cNvPr>
          <p:cNvSpPr/>
          <p:nvPr/>
        </p:nvSpPr>
        <p:spPr>
          <a:xfrm>
            <a:off x="2967182" y="3220279"/>
            <a:ext cx="783183" cy="7421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BBC5D1B-C0CF-4AE4-97B3-C6B7A0D73FDF}"/>
              </a:ext>
            </a:extLst>
          </p:cNvPr>
          <p:cNvSpPr/>
          <p:nvPr/>
        </p:nvSpPr>
        <p:spPr>
          <a:xfrm>
            <a:off x="2967182" y="4070659"/>
            <a:ext cx="783183" cy="7421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88BA386-B429-48C1-9B08-78E2C944A947}"/>
              </a:ext>
            </a:extLst>
          </p:cNvPr>
          <p:cNvSpPr/>
          <p:nvPr/>
        </p:nvSpPr>
        <p:spPr>
          <a:xfrm>
            <a:off x="2901573" y="4850295"/>
            <a:ext cx="848791" cy="87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6B27031-B1ED-4DA6-A85B-585FFF1CC2F3}"/>
              </a:ext>
            </a:extLst>
          </p:cNvPr>
          <p:cNvSpPr/>
          <p:nvPr/>
        </p:nvSpPr>
        <p:spPr>
          <a:xfrm>
            <a:off x="5572539" y="2191179"/>
            <a:ext cx="1046922" cy="1007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96D80DA8-A57F-465B-AC58-6437F87F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>
                <a:solidFill>
                  <a:srgbClr val="FFFF00"/>
                </a:solidFill>
              </a:rPr>
              <a:t>Правила для велосипедистов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7C131BB-47CB-4636-94D4-A756F498AE1B}"/>
              </a:ext>
            </a:extLst>
          </p:cNvPr>
          <p:cNvSpPr/>
          <p:nvPr/>
        </p:nvSpPr>
        <p:spPr>
          <a:xfrm>
            <a:off x="6506817" y="4070659"/>
            <a:ext cx="848791" cy="958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D490A824-655F-4164-B6C1-2E5947D31B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0284" y="610048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47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6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6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39ADB-C7F4-44C2-98DC-FF25A9E7E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u="sng" dirty="0">
                <a:solidFill>
                  <a:srgbClr val="FFFF00"/>
                </a:solidFill>
              </a:rPr>
              <a:t>Нужно для безопасной езды на велосипеде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EDFAAA-3132-4238-9B4D-77AE7918A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537" y="2385439"/>
            <a:ext cx="3727106" cy="279533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79DCAB-FA4D-4412-BFEE-F2566FC0F6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11" y="2389175"/>
            <a:ext cx="4188092" cy="2743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0EBBF5-2D22-40CB-98B2-E2C8F27F0A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34" y="2389175"/>
            <a:ext cx="2772131" cy="2772131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1CDC5E66-8DF8-422B-988A-3B0C6E7D575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46034" y="579568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2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261 -0.00186 L -1.875E-6 -0.07223 " pathEditMode="relative" rAng="0" ptsTypes="AA">
                                      <p:cBhvr>
                                        <p:cTn id="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3519"/>
                                    </p:animMotion>
                                    <p:animRot by="1500000">
                                      <p:cBhvr>
                                        <p:cTn id="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E8642FF8-9E65-40EC-87CC-D04D5688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FFFF00"/>
                </a:solidFill>
              </a:rPr>
              <a:t>КАК ПЕРЕХОДИТ ДОРОГУ ВЕЛОСИПЕДИСТ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A0A9D86E-CA39-4B6B-8E7A-37156C4F4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!!!! </a:t>
            </a:r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id="{4B33E388-D4C9-4ED8-BE3E-F492A6F2E1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920207"/>
            <a:ext cx="4395787" cy="2930524"/>
          </a:xfrm>
        </p:spPr>
      </p:pic>
      <p:sp>
        <p:nvSpPr>
          <p:cNvPr id="17" name="Текст 16">
            <a:extLst>
              <a:ext uri="{FF2B5EF4-FFF2-40B4-BE49-F238E27FC236}">
                <a16:creationId xmlns:a16="http://schemas.microsoft.com/office/drawing/2014/main" id="{7902D085-B425-4E42-8026-8F5A2BFDE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 </a:t>
            </a:r>
          </a:p>
        </p:txBody>
      </p:sp>
      <p:pic>
        <p:nvPicPr>
          <p:cNvPr id="22" name="Объект 21">
            <a:extLst>
              <a:ext uri="{FF2B5EF4-FFF2-40B4-BE49-F238E27FC236}">
                <a16:creationId xmlns:a16="http://schemas.microsoft.com/office/drawing/2014/main" id="{15BE0F9E-4EE7-43A9-8610-3259144B35B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28318"/>
            <a:ext cx="4395788" cy="3296841"/>
          </a:xfrm>
        </p:spPr>
      </p:pic>
      <p:sp>
        <p:nvSpPr>
          <p:cNvPr id="23" name="Знак умножения 22">
            <a:extLst>
              <a:ext uri="{FF2B5EF4-FFF2-40B4-BE49-F238E27FC236}">
                <a16:creationId xmlns:a16="http://schemas.microsoft.com/office/drawing/2014/main" id="{9E38CC13-5407-4EF4-81F8-C03FE4A24760}"/>
              </a:ext>
            </a:extLst>
          </p:cNvPr>
          <p:cNvSpPr/>
          <p:nvPr/>
        </p:nvSpPr>
        <p:spPr>
          <a:xfrm>
            <a:off x="3975652" y="185324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7F3166E6-11B1-48CD-A2FD-ECD510E027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1311" y="593846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802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7FD18A36-DB54-4E13-939D-8EAFF7FD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908313"/>
            <a:ext cx="10681531" cy="2076833"/>
          </a:xfrm>
        </p:spPr>
        <p:txBody>
          <a:bodyPr/>
          <a:lstStyle/>
          <a:p>
            <a:pPr algn="ctr"/>
            <a:r>
              <a:rPr lang="ru-RU" sz="6000" dirty="0">
                <a:solidFill>
                  <a:srgbClr val="FFFF00"/>
                </a:solidFill>
              </a:rPr>
              <a:t>СПАСИБО ЗА ВНИМАНИЕ</a:t>
            </a:r>
            <a:br>
              <a:rPr lang="ru-RU" sz="6000" dirty="0">
                <a:solidFill>
                  <a:srgbClr val="FFFF00"/>
                </a:solidFill>
              </a:rPr>
            </a:br>
            <a:r>
              <a:rPr lang="ru-RU" sz="4800" dirty="0">
                <a:solidFill>
                  <a:srgbClr val="FFC000"/>
                </a:solidFill>
              </a:rPr>
              <a:t>СОБЛЮДАЙТЕ ПРАВИЛА ДОРОЖНОГО ДВИЖЕНИЯ !!!</a:t>
            </a:r>
            <a:endParaRPr lang="ru-RU" sz="6000" dirty="0">
              <a:solidFill>
                <a:srgbClr val="FFFF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157206FE-9FBD-4C6C-9D7F-D3179D27FF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8574" y="57309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9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320">
        <p14:prism isContent="1"/>
      </p:transition>
    </mc:Choice>
    <mc:Fallback xmlns="">
      <p:transition spd="slow" advClick="0" advTm="63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3.7037E-7 L 4.375E-6 -0.07222 " pathEditMode="relative" rAng="0" ptsTypes="AA">
                                      <p:cBhvr>
                                        <p:cTn id="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D215CE-DCF8-422D-B134-AD62BBC5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954157"/>
            <a:ext cx="8825657" cy="266063"/>
          </a:xfrm>
        </p:spPr>
        <p:txBody>
          <a:bodyPr/>
          <a:lstStyle/>
          <a:p>
            <a:pPr algn="ctr"/>
            <a:r>
              <a:rPr lang="ru-RU" u="sng" dirty="0">
                <a:solidFill>
                  <a:srgbClr val="FFC000"/>
                </a:solidFill>
              </a:rPr>
              <a:t>Список источников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1705F8-4229-4BFC-B359-5A13BF869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043" y="1378225"/>
            <a:ext cx="11105322" cy="4757531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Т. Ф. </a:t>
            </a:r>
            <a:r>
              <a:rPr lang="ru-RU" dirty="0" err="1"/>
              <a:t>Саулина</a:t>
            </a:r>
            <a:r>
              <a:rPr lang="ru-RU" dirty="0"/>
              <a:t> «Ознакомление дошкольников с правилами дорожного движения» для работы с детьми 3-7 лет. Мозаика синтез. 2013г</a:t>
            </a:r>
          </a:p>
          <a:p>
            <a:r>
              <a:rPr lang="en-US" dirty="0"/>
              <a:t>https://sun9-73.userapi.com/impf/c844618/v844618617/2f1da/Ht0880DX9uA.jpg?size=1236x876&amp;quality=96&amp;sign=d9156316521e7405c3a3451b7310f7ba&amp;type=album</a:t>
            </a:r>
          </a:p>
          <a:p>
            <a:r>
              <a:rPr lang="en-US" dirty="0"/>
              <a:t>https://fsd.multiurok.ru/html/2018/10/14/s_5bc394b91132f/img6.jpg</a:t>
            </a:r>
          </a:p>
          <a:p>
            <a:r>
              <a:rPr lang="en-US" dirty="0"/>
              <a:t>https://cdn.culture.ru/images/fbfa4a45-89ae-558a-907b-e7ec2d2ad928</a:t>
            </a:r>
          </a:p>
          <a:p>
            <a:r>
              <a:rPr lang="en-US" dirty="0"/>
              <a:t>https://yandex.ru/search/?clid=9582&amp;text=%D0%BF%D0%B4%D0%B4+%D0%B4%D0%BB%D1%8F+%D0%B4%D0%B5%D1%82%D0%B5%D0%B9+%D0%B2+%D0%BA%D0%B0%D1%80%D1%82%D0%B8%D0%BD%D0%BA%D0%B0%D1%85&amp;l10n=ru&amp;lr=127799</a:t>
            </a:r>
          </a:p>
          <a:p>
            <a:r>
              <a:rPr lang="en-US" dirty="0"/>
              <a:t>https://yandex.ru/search/?clid=9582&amp;text=%D0%BF%D0%B4%D0%B4+%D0%B4%D0%BB%D1%8F+%D0%B4%D0%B5%D1%82%D0%B5%D0%B9+%D0%B2+%D0%BA%D0%B0%D1%80%D1%82%D0%B8%D0%BD%D0%BA%D0%B0%D1%85&amp;l10n=ru&amp;lr=127799</a:t>
            </a:r>
          </a:p>
          <a:p>
            <a:r>
              <a:rPr lang="en-US" dirty="0"/>
              <a:t>https://yandex.ru/search/?text=%D0%BF%D0%B4%D0%B4+%D0%B4%D0%BB%D1%8F+%D0%B4%D0%B5%D1%82%D0%B5%D0%B9+%D0%B2+%D0%BA%D0%B0%D1%80%D1%82%D0%B8%D0%BD%D0%BA%D0%B0%D1%85+%D0%B4%D0%BB%D1%8F+%D0%B4%D0%BE%D1%88%D0%BA%D0%BE%D0%BB%D1%8F%D1%82&amp;lr=127799&amp;clid=9582&amp;src=suggest_B</a:t>
            </a:r>
          </a:p>
          <a:p>
            <a:r>
              <a:rPr lang="en-US" dirty="0"/>
              <a:t>https://avatars.mds.yandex.net/i?id=cc48e2247a3883084bac45ad7e5f86db_l-4120589-images-thumbs&amp;n=13</a:t>
            </a:r>
          </a:p>
          <a:p>
            <a:r>
              <a:rPr lang="en-US" dirty="0"/>
              <a:t>https://avatars.mds.yandex.net/i?id=2351b9f4406b30304103bb1d418b0e1e_l-5285355-images-thumbs&amp;ref=rim&amp;n=13&amp;w=2000&amp;h=1500</a:t>
            </a:r>
          </a:p>
          <a:p>
            <a:r>
              <a:rPr lang="en-US" dirty="0"/>
              <a:t>https://shkolakarachelskaya-r45.gosweb.gosuslugi.ru/netcat_files/45/255/2PkLYgLipeMn_1200x0_AybP2us9.jpg</a:t>
            </a:r>
          </a:p>
          <a:p>
            <a:r>
              <a:rPr lang="en-US" dirty="0"/>
              <a:t>https://ckpt66.ru/800/600/https/fs00.infourok.ru/images/doc/185/212035/img4.jpg</a:t>
            </a:r>
          </a:p>
          <a:p>
            <a:r>
              <a:rPr lang="en-US" dirty="0"/>
              <a:t>https://avatars.mds.yandex.net/i?id=959a90e71ed87669426921a303b09542af44269a-12920861-images-thumbs&amp;n=13</a:t>
            </a:r>
          </a:p>
          <a:p>
            <a:r>
              <a:rPr lang="en-US" dirty="0"/>
              <a:t>https://img.razrisyika.ru/kart/80/1200/319048-znak-peshehodnaya-dorozhka-9.jpg</a:t>
            </a:r>
          </a:p>
          <a:p>
            <a:r>
              <a:rPr lang="en-US" dirty="0"/>
              <a:t>https://gym1579u.mskobr.ru/images/cms/data/preview/i_1492439158.jpg</a:t>
            </a:r>
          </a:p>
          <a:p>
            <a:r>
              <a:rPr lang="en-US" dirty="0">
                <a:hlinkClick r:id="rId2"/>
              </a:rPr>
              <a:t>https://reader.lecta.rosuchebnik.ru/demo/807663/data/images/036_1n.eps.jpg</a:t>
            </a:r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8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155">
        <p14:prism isContent="1"/>
      </p:transition>
    </mc:Choice>
    <mc:Fallback xmlns="">
      <p:transition spd="slow" advClick="0" advTm="11155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2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9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5.7|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.2|3.1|4.5|7|4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1|1|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3.5|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1100</TotalTime>
  <Words>751</Words>
  <Application>Microsoft Office PowerPoint</Application>
  <PresentationFormat>Широкоэкранный</PresentationFormat>
  <Paragraphs>40</Paragraphs>
  <Slides>19</Slides>
  <Notes>0</Notes>
  <HiddenSlides>0</HiddenSlides>
  <MMClips>18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Ион</vt:lpstr>
      <vt:lpstr>Муниципальное дошкольное образовательное учреждение «Центр развития ребёнка №3 Краснооктябрьского района г. Волгограда»</vt:lpstr>
      <vt:lpstr>Цель:  формирование навыков безопасного поведения детей на дорогах. Задачи:  - сформировать знания о правилах перехода улицы - развивать умение ориентироваться в пространстве - научить правильно передвигаться по городу - развивать способность практически применять полученные знания в дорожно-транспортной среде   </vt:lpstr>
      <vt:lpstr>Презентация PowerPoint</vt:lpstr>
      <vt:lpstr>Презентация PowerPoint</vt:lpstr>
      <vt:lpstr>                             ПЕРЕКРЁСТОК        РЕГУЛИРУЕМЫЙ                                НЕРЕГУЛИРУЕМЫЙ </vt:lpstr>
      <vt:lpstr>БЕЗОПАСНОСТЬ НА ДОРОГЕ основные правила для пешеходов</vt:lpstr>
      <vt:lpstr>БЕЗОПАСНОСТЬ НА ДОРОГЕ основные правила для пешеходов</vt:lpstr>
      <vt:lpstr>БЕЗОПАСНОСТЬ НА ДОРОГЕ основные правила для пешеходов</vt:lpstr>
      <vt:lpstr>БЕЗОПАСНОСТЬ НА ДОРОГЕ основные правила для пешеходов</vt:lpstr>
      <vt:lpstr>БЕЗОПАСНОСТЬ НА ДОРОГЕ основные правила для пешеходов</vt:lpstr>
      <vt:lpstr>НЕЛЬЗЯ!!!!</vt:lpstr>
      <vt:lpstr>Правила для велосипедистов</vt:lpstr>
      <vt:lpstr>Презентация PowerPoint</vt:lpstr>
      <vt:lpstr>Презентация PowerPoint</vt:lpstr>
      <vt:lpstr>Правила для велосипедистов</vt:lpstr>
      <vt:lpstr>Нужно для безопасной езды на велосипеде</vt:lpstr>
      <vt:lpstr>КАК ПЕРЕХОДИТ ДОРОГУ ВЕЛОСИПЕДИСТ</vt:lpstr>
      <vt:lpstr>СПАСИБО ЗА ВНИМАНИЕ СОБЛЮДАЙТЕ ПРАВИЛА ДОРОЖНОГО ДВИЖЕНИЯ !!!</vt:lpstr>
      <vt:lpstr>Список источников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«Центр развития ребёнка №3 Краснооктябрьского района г. Волгограда»</dc:title>
  <dc:creator>Ольга</dc:creator>
  <cp:lastModifiedBy>Ольга</cp:lastModifiedBy>
  <cp:revision>110</cp:revision>
  <dcterms:created xsi:type="dcterms:W3CDTF">2025-04-10T11:25:20Z</dcterms:created>
  <dcterms:modified xsi:type="dcterms:W3CDTF">2025-04-15T16:04:29Z</dcterms:modified>
</cp:coreProperties>
</file>